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5" r:id="rId13"/>
    <p:sldId id="267" r:id="rId14"/>
    <p:sldId id="268" r:id="rId15"/>
    <p:sldId id="269" r:id="rId16"/>
    <p:sldId id="270" r:id="rId17"/>
    <p:sldId id="271" r:id="rId18"/>
    <p:sldId id="28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2" r:id="rId29"/>
    <p:sldId id="283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l" initials="l" lastIdx="2" clrIdx="0">
    <p:extLst/>
  </p:cmAuthor>
  <p:cmAuthor id="2" name="Cheng Calvin" initials="CC" lastIdx="1" clrIdx="1">
    <p:extLst>
      <p:ext uri="{19B8F6BF-5375-455C-9EA6-DF929625EA0E}">
        <p15:presenceInfo xmlns:p15="http://schemas.microsoft.com/office/powerpoint/2012/main" userId="c9248165a1cb6e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8T10:35:16.288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3-28T10:51:38.988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3/30/2017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.zhenkai@fox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dbye/baidumap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zhenkai/bianlidian%20&#25214;&#25193;&#23637;&#21517;.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zhihu.com/question/21161865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mailto:ma.zhenkai@foxmail.com" TargetMode="Externa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mailto:lingqi@dtcj.com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ma.zhenkai@foxmail.com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" TargetMode="External"/><Relationship Id="rId2" Type="http://schemas.openxmlformats.org/officeDocument/2006/relationships/hyperlink" Target="https://www.google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statmethods.net/" TargetMode="External"/><Relationship Id="rId4" Type="http://schemas.openxmlformats.org/officeDocument/2006/relationships/hyperlink" Target="https://github.com/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mailto:ma.zhenkai@foxmail.com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12894" y="1143001"/>
            <a:ext cx="9439835" cy="1936375"/>
          </a:xfrm>
        </p:spPr>
        <p:txBody>
          <a:bodyPr>
            <a:normAutofit/>
          </a:bodyPr>
          <a:lstStyle/>
          <a:p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b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玩儿转城市地理大数据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12894" y="3900910"/>
            <a:ext cx="863707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马振凯 上海大学社会学系 硕士研究生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研究方向：经济社会学 计算社会科学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擅长技术：中高级统计模型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ma.zhenkai@foxmail.com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mzk317</a:t>
            </a:r>
          </a:p>
        </p:txBody>
      </p:sp>
    </p:spTree>
    <p:extLst>
      <p:ext uri="{BB962C8B-B14F-4D97-AF65-F5344CB8AC3E}">
        <p14:creationId xmlns:p14="http://schemas.microsoft.com/office/powerpoint/2010/main" val="907939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816" y="1204916"/>
            <a:ext cx="8926171" cy="439163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125755" y="391886"/>
            <a:ext cx="5850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写在框框里是这样的（见图）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为了时间和好读（好听？大雾），下面我就只谈原理了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667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652" y="429207"/>
            <a:ext cx="6941976" cy="520648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5861" y="559837"/>
            <a:ext cx="2584580" cy="5352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什么是包？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、所有东西本质都是基本的函数和代码。都是基本的积木。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、但是有些别人已经组装的好了，相当于大块积木盒。经常使用，你可以安装，然后调用里面的函数，不用从头开始，灰常方便！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0412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01" y="608438"/>
            <a:ext cx="7105650" cy="27241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1413" y="3664139"/>
            <a:ext cx="7793372" cy="3055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slash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用的路径中是左斜杠，和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Windows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自带的路径右斜杠相反。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packages;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有些没有的包需要安装，用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install.packages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命令安装，例如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install.packages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("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rjson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")</a:t>
            </a: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baidumap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这个包在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github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上，安装参考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https://github.com/badbye/baidumap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，有些这个包依靠的其他包需要手动安装，如果还有问题可以先跳过这一行，不影响数据获取，最后你会发现这个包还有点坑。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305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081" y="701714"/>
            <a:ext cx="270926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什么是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、你发给服务器一个链接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，然后服务器给你一个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小数据包。（这里主要是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哈）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、修改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的内容，告诉服务器你需要什么，很光明正大的数据获取模式。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5655" y="595618"/>
            <a:ext cx="71222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这次用的百度地图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的说明文档，更多的参数和内容在这个链接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http://lbsyun.baidu.com/index.php?title=webapi/guide/webservice-placeapi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615655" y="1670117"/>
            <a:ext cx="6326909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0A80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http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993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kumimoji="0" lang="zh-CN" altLang="zh-CN" sz="2000" b="0" i="1" u="none" strike="noStrike" cap="none" normalizeH="0" baseline="0" dirty="0">
                <a:ln>
                  <a:noFill/>
                </a:ln>
                <a:solidFill>
                  <a:srgbClr val="0066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//api.map.baidu.com/place/v2/search?q=饭店&amp;region=北京&amp;output=json&amp;ak=您的AK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9845964" y="1874982"/>
            <a:ext cx="891944" cy="951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3962400" y="2285670"/>
            <a:ext cx="166255" cy="91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507345" y="2285670"/>
            <a:ext cx="110837" cy="95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929745" y="2285670"/>
            <a:ext cx="129310" cy="91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7583055" y="2285670"/>
            <a:ext cx="249381" cy="95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9134764" y="2285670"/>
            <a:ext cx="301284" cy="1057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10447703" y="2763817"/>
            <a:ext cx="1171642" cy="110621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开始基本一样</a:t>
            </a:r>
          </a:p>
        </p:txBody>
      </p:sp>
      <p:sp>
        <p:nvSpPr>
          <p:cNvPr id="20" name="椭圆 19"/>
          <p:cNvSpPr/>
          <p:nvPr/>
        </p:nvSpPr>
        <p:spPr>
          <a:xfrm>
            <a:off x="3185125" y="3205018"/>
            <a:ext cx="1171642" cy="15978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告诉百度要饭店</a:t>
            </a:r>
          </a:p>
        </p:txBody>
      </p:sp>
      <p:sp>
        <p:nvSpPr>
          <p:cNvPr id="21" name="椭圆 20"/>
          <p:cNvSpPr/>
          <p:nvPr/>
        </p:nvSpPr>
        <p:spPr>
          <a:xfrm>
            <a:off x="4405745" y="3205017"/>
            <a:ext cx="1171642" cy="15978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不同参数用</a:t>
            </a:r>
            <a:r>
              <a:rPr lang="en-US" altLang="zh-CN" dirty="0"/>
              <a:t>&amp;</a:t>
            </a:r>
            <a:r>
              <a:rPr lang="zh-CN" altLang="en-US" dirty="0"/>
              <a:t>连接</a:t>
            </a:r>
          </a:p>
        </p:txBody>
      </p:sp>
      <p:sp>
        <p:nvSpPr>
          <p:cNvPr id="22" name="椭圆 21"/>
          <p:cNvSpPr/>
          <p:nvPr/>
        </p:nvSpPr>
        <p:spPr>
          <a:xfrm>
            <a:off x="5708073" y="3205016"/>
            <a:ext cx="1171642" cy="15978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限定要北京的饭店</a:t>
            </a:r>
          </a:p>
        </p:txBody>
      </p:sp>
      <p:sp>
        <p:nvSpPr>
          <p:cNvPr id="23" name="椭圆 22"/>
          <p:cNvSpPr/>
          <p:nvPr/>
        </p:nvSpPr>
        <p:spPr>
          <a:xfrm>
            <a:off x="7246615" y="3241964"/>
            <a:ext cx="1171642" cy="25215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返回的数据包是</a:t>
            </a:r>
            <a:r>
              <a:rPr lang="en-US" altLang="zh-CN" dirty="0" err="1"/>
              <a:t>json</a:t>
            </a:r>
            <a:r>
              <a:rPr lang="zh-CN" altLang="en-US" dirty="0"/>
              <a:t>格式的</a:t>
            </a:r>
          </a:p>
        </p:txBody>
      </p:sp>
      <p:sp>
        <p:nvSpPr>
          <p:cNvPr id="24" name="椭圆 23"/>
          <p:cNvSpPr/>
          <p:nvPr/>
        </p:nvSpPr>
        <p:spPr>
          <a:xfrm>
            <a:off x="8847158" y="3343564"/>
            <a:ext cx="1516041" cy="252152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你之前申请的</a:t>
            </a:r>
            <a:r>
              <a:rPr lang="en-US" altLang="zh-CN" dirty="0"/>
              <a:t>AK</a:t>
            </a:r>
            <a:r>
              <a:rPr lang="zh-CN" altLang="en-US" dirty="0"/>
              <a:t>码，告诉百度是你在调用</a:t>
            </a:r>
          </a:p>
        </p:txBody>
      </p:sp>
    </p:spTree>
    <p:extLst>
      <p:ext uri="{BB962C8B-B14F-4D97-AF65-F5344CB8AC3E}">
        <p14:creationId xmlns:p14="http://schemas.microsoft.com/office/powerpoint/2010/main" val="297747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093" y="0"/>
            <a:ext cx="9637059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541867"/>
            <a:ext cx="247409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你甚至可以用你的浏览器打开这个链接，可以看到里面是什么。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（记得最后是你的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码哈）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其实是一个树状结构的数据包，里面有你需要的内容。用方括号和大括号分开。</a:t>
            </a:r>
          </a:p>
        </p:txBody>
      </p:sp>
    </p:spTree>
    <p:extLst>
      <p:ext uri="{BB962C8B-B14F-4D97-AF65-F5344CB8AC3E}">
        <p14:creationId xmlns:p14="http://schemas.microsoft.com/office/powerpoint/2010/main" val="7088420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6089" y="496711"/>
            <a:ext cx="2731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例如这里我调整参数写了一个在城市里找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这里用的例子是在上海市找飞机场。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30874"/>
            <a:ext cx="7048500" cy="114300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>
            <a:off x="8590844" y="587022"/>
            <a:ext cx="1727200" cy="215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9966122" y="496710"/>
            <a:ext cx="2151988" cy="22464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内容太长，这里不详细说，需要的上我的</a:t>
            </a:r>
            <a:r>
              <a:rPr lang="en-US" altLang="zh-CN" dirty="0" err="1"/>
              <a:t>github</a:t>
            </a:r>
            <a:r>
              <a:rPr lang="zh-CN" altLang="en-US" dirty="0"/>
              <a:t>全部代码供参考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7023" y="5479312"/>
            <a:ext cx="1088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我的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github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这个项目的储存库：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hlinkClick r:id="rId3" invalidUrl="https://github.com/mazhenkai/bianlidian 找扩展名.r"/>
              </a:rPr>
              <a:t>https://github.com/mazhenkai/bianlidian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找扩展名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.r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的那个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脚本。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768109" y="1504539"/>
            <a:ext cx="155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结果如下：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419" y="1901374"/>
            <a:ext cx="5124450" cy="295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737" y="2319271"/>
            <a:ext cx="3941763" cy="3037418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H="1">
            <a:off x="2641600" y="2251037"/>
            <a:ext cx="3273778" cy="322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5273964" y="3949841"/>
            <a:ext cx="1214766" cy="160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283200" y="4279319"/>
            <a:ext cx="1154545" cy="322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1267129" y="2397155"/>
            <a:ext cx="1570311" cy="176238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是一个</a:t>
            </a:r>
            <a:r>
              <a:rPr lang="en-US" altLang="zh-CN" dirty="0"/>
              <a:t>139</a:t>
            </a:r>
            <a:r>
              <a:rPr lang="zh-CN" altLang="en-US" dirty="0"/>
              <a:t>行，</a:t>
            </a:r>
            <a:r>
              <a:rPr lang="en-US" altLang="zh-CN" dirty="0"/>
              <a:t>12</a:t>
            </a:r>
            <a:r>
              <a:rPr lang="zh-CN" altLang="en-US" dirty="0"/>
              <a:t>列的数据框</a:t>
            </a:r>
          </a:p>
        </p:txBody>
      </p:sp>
      <p:sp>
        <p:nvSpPr>
          <p:cNvPr id="19" name="椭圆 18"/>
          <p:cNvSpPr/>
          <p:nvPr/>
        </p:nvSpPr>
        <p:spPr>
          <a:xfrm>
            <a:off x="2837440" y="2628254"/>
            <a:ext cx="2445759" cy="2851057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可以看到，是按</a:t>
            </a:r>
            <a:r>
              <a:rPr lang="en-US" altLang="zh-CN" dirty="0"/>
              <a:t>poi</a:t>
            </a:r>
            <a:r>
              <a:rPr lang="zh-CN" altLang="en-US" dirty="0"/>
              <a:t>的逻辑爬取的，虹桥一号航站楼和二号分开了，华山医院直升机点也算了一个</a:t>
            </a:r>
          </a:p>
        </p:txBody>
      </p:sp>
    </p:spTree>
    <p:extLst>
      <p:ext uri="{BB962C8B-B14F-4D97-AF65-F5344CB8AC3E}">
        <p14:creationId xmlns:p14="http://schemas.microsoft.com/office/powerpoint/2010/main" val="26523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05382" y="212435"/>
            <a:ext cx="345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其中最关键的几步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668" y="1017904"/>
            <a:ext cx="7496175" cy="1000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7231" y="2390863"/>
            <a:ext cx="6963122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、生成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，用的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paste0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函数，就是把文本合并起来。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URLencode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对生成的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编码，中文内容在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里面需要编码。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这个函数（注意这里是函数，不是上面那个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变量），把编码的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告诉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，这是个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、先用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readlines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函数访问这个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，类似于用浏览器访问，然后把反问的结果用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fromJSON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这个函数转换为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里面通用的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list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格式。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、拿出需要的结果。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305" y="1793140"/>
            <a:ext cx="2352675" cy="292417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9170022" y="1944277"/>
            <a:ext cx="886408" cy="989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7952972" y="2843868"/>
            <a:ext cx="1622109" cy="122479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最后结果，</a:t>
            </a:r>
            <a:r>
              <a:rPr lang="en-US" altLang="zh-CN" dirty="0"/>
              <a:t>list</a:t>
            </a:r>
            <a:r>
              <a:rPr lang="zh-CN" altLang="en-US" dirty="0"/>
              <a:t>中的第一个东西</a:t>
            </a: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1308683" y="704675"/>
            <a:ext cx="176168" cy="313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567231" y="67112"/>
            <a:ext cx="1941077" cy="63756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R</a:t>
            </a:r>
            <a:r>
              <a:rPr lang="zh-CN" altLang="en-US" sz="1100" dirty="0"/>
              <a:t>里面的赋值号，可以理解为等号，真实含义是</a:t>
            </a:r>
            <a:r>
              <a:rPr lang="en-US" altLang="zh-CN" sz="1100" dirty="0"/>
              <a:t>reassign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54050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但是有个问题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问题：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百度限制了一次访问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，最多获得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个结果，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页，每页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个。飞机场、肯德基应该是少于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个的，便利店、饭馆这种一个城市多于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个的怎么办？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解决办法：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百度提供了在一个矩形框里找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的参数，所以要将需要的区域分隔为小矩形，然后逐个获得数据。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167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、巧妙地拿到需要的数据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写一个智能分块的爬虫。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987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01185" y="144410"/>
            <a:ext cx="56955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上面说的解决思路是这个意思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352087" y="1246941"/>
            <a:ext cx="349820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这样可以解决多于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个的问题，但是也有新问题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、有的方格在市中心，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比较多就大于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个，方格太大。把方格定太小，很多区域没有，速度会很慢。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、百度调用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每天有次数限制，每个方格都找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太费次数。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所以，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还需要一个更加智能的方案！！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54" y="947928"/>
            <a:ext cx="5690642" cy="559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5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《24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小时便利店早已遍布上海，为啥北京却还是小卖部的天下？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文章想到的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上海便利店这么多，北京便利店这么少的执念。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于是爬取了北京和上海城市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信息中关于便利店的数据，于是有了这篇数据分析文章。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觉得整个过程很有趣，而且结果也证明这样的数据分析是有价值的。最重要的是，它也不是辣么难，所以想要跟大家分享一下这篇文章背后的故事。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俺，是如何用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做城市地理大数据分析的？（不过我们这次不用便利店数据了，我们用相同的方法，做一下深圳的洗衣店数据。当然，掌握了这东西你还可以找超市、建材五金、甚至是内衣店）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92161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22120" y="125834"/>
            <a:ext cx="2751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智能版本原理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9723" y="766500"/>
            <a:ext cx="34982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这么处理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、找到一个方格，先看第一页和最后一页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、如果第一页是空的，那么这个块是空的，直接跳到下一个框，增加框的长度。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、如果最后一页是满的，那么框缩短框的长度，再爬一遍。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、如果框第一页小于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个，没有满，直接只爬第一页，不爬后面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页了。增加框的长度。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、如果第一页有数据，最后一页没有满，爬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页数据。增加框的长度。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192" y="0"/>
            <a:ext cx="67156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99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3702" y="234891"/>
            <a:ext cx="2751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智能版本原理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0393" y="889233"/>
            <a:ext cx="349820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这么处理</a:t>
            </a:r>
            <a:endParaRPr lang="en-US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、找到一个方格，先看第一页和最后一页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、如果第一页是空的，那么这个块是空的，直接跳到下一个框，增加框的长度。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、如果最后一页是满的，那么框缩短框的长度，再爬一遍。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、如果框第一页小于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个，没有满，直接只爬第一页，不爬后面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页了。增加框的长度。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、如果第一页有数据，最后一页没有满，爬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页数据。增加框的长度。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602" y="234891"/>
            <a:ext cx="8329001" cy="569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1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7687" y="591177"/>
            <a:ext cx="8478326" cy="3073629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啊</a:t>
            </a:r>
            <a:b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作为一个自学编程的文科生</a:t>
            </a:r>
            <a:b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我是失败了无数次</a:t>
            </a:r>
            <a:b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熬了好几个通宵</a:t>
            </a:r>
            <a:b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自己才想出这个解决方案</a:t>
            </a:r>
            <a:b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有点感觉自己是个小天才，欧耶！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67687" y="3994453"/>
            <a:ext cx="8630446" cy="1012929"/>
          </a:xfrm>
        </p:spPr>
        <p:txBody>
          <a:bodyPr>
            <a:norm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还有谢谢设计师晗宇小姐姐做的图！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另外大神们请轻喷，文科生没有系统学过编程算法理论，对付出来了这个东西，勉强可用，捂脸。</a:t>
            </a:r>
          </a:p>
        </p:txBody>
      </p:sp>
    </p:spTree>
    <p:extLst>
      <p:ext uri="{BB962C8B-B14F-4D97-AF65-F5344CB8AC3E}">
        <p14:creationId xmlns:p14="http://schemas.microsoft.com/office/powerpoint/2010/main" val="216402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03551" y="226503"/>
            <a:ext cx="328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接下来，就是撸代码了！！！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266" y="781439"/>
            <a:ext cx="8296275" cy="685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603" y="1652843"/>
            <a:ext cx="8229600" cy="676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266" y="2514722"/>
            <a:ext cx="6334125" cy="762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266" y="3462326"/>
            <a:ext cx="7724775" cy="4095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266" y="4095605"/>
            <a:ext cx="8391525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23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81402" y="541176"/>
            <a:ext cx="2226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爬取中的过程截图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69" y="1116369"/>
            <a:ext cx="3590925" cy="4438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49156" y="171844"/>
            <a:ext cx="358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测试看看深圳多少洗衣店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05" y="541176"/>
            <a:ext cx="4476750" cy="457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30893" y="1116369"/>
            <a:ext cx="4515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1462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行，超过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400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个了，欧耶！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下面看看具体数据表内容，恩恩，挺好的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342" y="2009386"/>
            <a:ext cx="36480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11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72236" y="288922"/>
            <a:ext cx="510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把深圳洗衣店经纬度作为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xy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画个散点图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</a:p>
          <a:p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看看什么样子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154" y="1855916"/>
            <a:ext cx="2486025" cy="28289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08154" y="1054359"/>
            <a:ext cx="2486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恩恩，结果挺好的，没有明显缺方块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27" y="1176815"/>
            <a:ext cx="4857750" cy="1047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1927" y="2584580"/>
            <a:ext cx="5029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画图代码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、调用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这个包，这个包是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语言处理地理信息数据的。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SpatialPointsDataFrame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这个函数，把这个数据转换为一个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语言中的点类数据。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plot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这个函数画出这个数据。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5281127" y="3758268"/>
            <a:ext cx="2294132" cy="316191"/>
          </a:xfrm>
          <a:prstGeom prst="straightConnector1">
            <a:avLst/>
          </a:prstGeom>
          <a:ln w="38100" cap="flat" cmpd="sng" algn="ctr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049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tipS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、神奇的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语言是开源免费的！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、神奇的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包们，不但能处理最新统计和大数据，并且作图功能也是一流的！</a:t>
            </a:r>
            <a:b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、能做地理分析，甚至是空间统计模型！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54239" y="3927218"/>
            <a:ext cx="8402455" cy="1491946"/>
          </a:xfrm>
        </p:spPr>
        <p:txBody>
          <a:bodyPr>
            <a:no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因为开源，并且主要是统计学家在用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语言，所以基本最新的统计模型都有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语言版本，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spss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stata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sas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基本都追不上。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语言作图是用代码写的，这样的好处是，当你使用同样的代码和数据的时候，最后图形结果完全一样，忘记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excel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里面各种大小和样式滑块调来调去吧。</a:t>
            </a:r>
          </a:p>
        </p:txBody>
      </p:sp>
    </p:spTree>
    <p:extLst>
      <p:ext uri="{BB962C8B-B14F-4D97-AF65-F5344CB8AC3E}">
        <p14:creationId xmlns:p14="http://schemas.microsoft.com/office/powerpoint/2010/main" val="2481849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0620" y="391984"/>
            <a:ext cx="4712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JUST FOR FUN </a:t>
            </a:r>
          </a:p>
          <a:p>
            <a:pPr algn="ct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我见过最神经病的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包：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praise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463" y="2407238"/>
            <a:ext cx="2371725" cy="6286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18080" y="1923796"/>
            <a:ext cx="270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仅仅需要两行代码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833" y="1619285"/>
            <a:ext cx="3162300" cy="4048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85063" y="2108462"/>
            <a:ext cx="461665" cy="36762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然后就完全停不下来了。。。</a:t>
            </a:r>
          </a:p>
        </p:txBody>
      </p:sp>
    </p:spTree>
    <p:extLst>
      <p:ext uri="{BB962C8B-B14F-4D97-AF65-F5344CB8AC3E}">
        <p14:creationId xmlns:p14="http://schemas.microsoft.com/office/powerpoint/2010/main" val="2371813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、看看数据啥样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做个可视化。</a:t>
            </a:r>
            <a:b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9066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45" y="700266"/>
            <a:ext cx="7820025" cy="17049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2785" y="330934"/>
            <a:ext cx="873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获得深圳地区的底图，用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getBaiduMap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函数，用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ggmap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处理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里面的地图对象。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345" y="2507832"/>
            <a:ext cx="3544771" cy="340965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26016" y="2835283"/>
            <a:ext cx="73687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、这样获得的地图是可以用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ggplot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直接画的，相当于一个图层。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ggplot2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是一个可视化最好的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包之一（也可以去掉之一），输入进去数据。然后可以根据数据生成点线面。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、可以堆叠，可以排列。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8554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把大象放入冰箱需要三步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、拿数据；通过百度地图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，获得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、巧妙地拿到需要的数据；写一个智能分块的爬虫。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、看看数据啥样；做个可视化。</a:t>
            </a:r>
          </a:p>
          <a:p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6720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277" y="1369154"/>
            <a:ext cx="3524250" cy="1905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48230" y="708739"/>
            <a:ext cx="343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所以，开始吧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148230" y="3548544"/>
            <a:ext cx="1686187" cy="11492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这是地图数据四个边界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4223857" y="3082739"/>
            <a:ext cx="176169" cy="444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48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147" y="1308900"/>
            <a:ext cx="8791575" cy="216217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53005" y="1702966"/>
            <a:ext cx="973123" cy="9899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刚刚生成的图层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1426128" y="1702966"/>
            <a:ext cx="1526796" cy="32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4051883" y="989901"/>
            <a:ext cx="906011" cy="713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4867013" y="159499"/>
            <a:ext cx="1651233" cy="9899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用爬取的数据生成密度云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4572000" y="989901"/>
            <a:ext cx="2902591" cy="119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7169091" y="75934"/>
            <a:ext cx="1651233" cy="9899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生成密度云的颜色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291905" y="2533476"/>
            <a:ext cx="1786855" cy="82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117446" y="3144890"/>
            <a:ext cx="1241571" cy="9899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设置密度云的渐变透明度</a:t>
            </a:r>
          </a:p>
        </p:txBody>
      </p:sp>
      <p:cxnSp>
        <p:nvCxnSpPr>
          <p:cNvPr id="21" name="直接箭头连接符 20"/>
          <p:cNvCxnSpPr/>
          <p:nvPr/>
        </p:nvCxnSpPr>
        <p:spPr>
          <a:xfrm flipH="1">
            <a:off x="2466363" y="2759978"/>
            <a:ext cx="1308683" cy="1015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/>
          <p:cNvSpPr/>
          <p:nvPr/>
        </p:nvSpPr>
        <p:spPr>
          <a:xfrm>
            <a:off x="1484851" y="3720562"/>
            <a:ext cx="1241571" cy="9899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画密度等高线</a:t>
            </a: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775046" y="3227795"/>
            <a:ext cx="612396" cy="631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3699545" y="3923864"/>
            <a:ext cx="1241571" cy="9899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</a:t>
            </a:r>
            <a:r>
              <a:rPr lang="en-US" altLang="zh-CN" dirty="0"/>
              <a:t>POI</a:t>
            </a:r>
            <a:r>
              <a:rPr lang="zh-CN" altLang="en-US" dirty="0"/>
              <a:t>点出来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3221372" y="3355597"/>
            <a:ext cx="2994870" cy="679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5897460" y="4035105"/>
            <a:ext cx="1241571" cy="98990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将整个东西画出来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68447" y="324570"/>
            <a:ext cx="343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所以，开始吧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559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985" y="1085239"/>
            <a:ext cx="4895850" cy="4133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3869" y="1865415"/>
            <a:ext cx="4295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看起来还挺不错的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但是为啥还有很多点到海里去了呢？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4815281" y="3498209"/>
            <a:ext cx="1291904" cy="25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972060" y="3628562"/>
            <a:ext cx="2306972" cy="16615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迷之海里的洗衣店（海水洗衣？大雾）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5030" y="386010"/>
            <a:ext cx="343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所以，开始吧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3(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866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54239" y="360727"/>
            <a:ext cx="8643154" cy="328335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tipS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b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、在我国，地图数据是国家机密！（别笑，真的）</a:t>
            </a:r>
            <a:b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、地球精确上说是一个不太规则的椭圆体，看到的二维地图，实际上要通过坐标体系和投影这两个过程变成二维的地图。</a:t>
            </a:r>
            <a:b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、国际通用的坐标体系是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wgs84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，谷歌地图也用的这个；国测局常用的是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GCJ02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，又称火星坐标；百度用的是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BD09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。（记住就好，互相用会有偏移）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这样做的好处，美帝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wgs84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导弹设置我国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gcj02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的三峡大坝坐标基本打不准的。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想精确定位是个大坑啊，人家学城市规划和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GIS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系统的娃真的不容易啊。</a:t>
            </a:r>
          </a:p>
        </p:txBody>
      </p:sp>
    </p:spTree>
    <p:extLst>
      <p:ext uri="{BB962C8B-B14F-4D97-AF65-F5344CB8AC3E}">
        <p14:creationId xmlns:p14="http://schemas.microsoft.com/office/powerpoint/2010/main" val="258917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28244" y="315973"/>
            <a:ext cx="243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总结一下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446867"/>
              </p:ext>
            </p:extLst>
          </p:nvPr>
        </p:nvGraphicFramePr>
        <p:xfrm>
          <a:off x="3056991" y="1046147"/>
          <a:ext cx="551995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8410">
                  <a:extLst>
                    <a:ext uri="{9D8B030D-6E8A-4147-A177-3AD203B41FA5}">
                      <a16:colId xmlns:a16="http://schemas.microsoft.com/office/drawing/2014/main" val="69501855"/>
                    </a:ext>
                  </a:extLst>
                </a:gridCol>
                <a:gridCol w="1801546">
                  <a:extLst>
                    <a:ext uri="{9D8B030D-6E8A-4147-A177-3AD203B41FA5}">
                      <a16:colId xmlns:a16="http://schemas.microsoft.com/office/drawing/2014/main" val="2922267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常用网络地图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坐标体系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829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百度地图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BD09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924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高德、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腾讯、图灵、阿里地图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GCJ-02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4697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谷歌和绝大部分国际地图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WGS84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695543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2538334" y="2529507"/>
            <a:ext cx="708748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画重点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通常这些地图的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支持从其他坐标体系到他们自己的坐标体系，但是不支持相反的过程。国际通用的地图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通常不提供其他坐标体系转换为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wgs84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只知道经纬度，不知道坐标体系，在很多软件中（例如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arcgis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）是不能进行空间运算和测算距离的。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偏误不是整体的，就是说你把一个点拉对了，其他点会偏，有算法可以修正偏误，但是算法中有随机过程，还是或多或少有一定精度问题的。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26466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59457" y="250465"/>
            <a:ext cx="84730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那为啥我们用百度地图和百度数据也偏了捏？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42" y="1338266"/>
            <a:ext cx="4895850" cy="4133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073524" y="2618999"/>
            <a:ext cx="3858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另一个坑</a:t>
            </a:r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——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地图投影</a:t>
            </a:r>
          </a:p>
        </p:txBody>
      </p:sp>
    </p:spTree>
    <p:extLst>
      <p:ext uri="{BB962C8B-B14F-4D97-AF65-F5344CB8AC3E}">
        <p14:creationId xmlns:p14="http://schemas.microsoft.com/office/powerpoint/2010/main" val="2322303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685509" y="4751983"/>
            <a:ext cx="5394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具体很多其他的投影方式可以参考知乎这个回答 </a:t>
            </a:r>
            <a:r>
              <a:rPr lang="en-US" altLang="zh-CN" dirty="0">
                <a:hlinkClick r:id="rId2"/>
              </a:rPr>
              <a:t>https://www.zhihu.com/question/21161865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219664" y="254012"/>
            <a:ext cx="4238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一般的常用的两种投影方式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987" y="1678556"/>
            <a:ext cx="2567338" cy="384769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27847" y="1032225"/>
            <a:ext cx="3504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墨卡托投影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想象地球是个圆柱体里面的灯泡</a:t>
            </a:r>
          </a:p>
        </p:txBody>
      </p:sp>
      <p:sp>
        <p:nvSpPr>
          <p:cNvPr id="7" name="矩形 6"/>
          <p:cNvSpPr/>
          <p:nvPr/>
        </p:nvSpPr>
        <p:spPr>
          <a:xfrm>
            <a:off x="5991452" y="1678556"/>
            <a:ext cx="3950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Gauss-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Krüger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等角横切椭圆柱投影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想象的地球是个橘子，然后剥橘子皮</a:t>
            </a:r>
          </a:p>
        </p:txBody>
      </p:sp>
      <p:pic>
        <p:nvPicPr>
          <p:cNvPr id="2050" name="Picture 2" descr="https://pic2.zhimg.com/955c34254eb3745ee84656f6a5f07711_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09" y="2414985"/>
            <a:ext cx="45624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16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872295" y="1839286"/>
            <a:ext cx="596111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、我们这种很多点跑到海里的情况，偏这么远，我推测是在投影环节出问题，如果诸位有好的解决办法欢迎联系我。我知道貌似所有的网页地图都是用的墨卡托。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、为了解决这个问题，我们调用谷歌的的底图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试试</a:t>
            </a:r>
            <a:r>
              <a:rPr lang="zh-CN" altLang="en-US" b="1" i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，（重点：国内用谷歌的东西都先要准备梯子哈）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不然会报错崩溃。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07" y="1272771"/>
            <a:ext cx="4895850" cy="4133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28244" y="315973"/>
            <a:ext cx="2432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总结一下</a:t>
            </a:r>
          </a:p>
        </p:txBody>
      </p:sp>
    </p:spTree>
    <p:extLst>
      <p:ext uri="{BB962C8B-B14F-4D97-AF65-F5344CB8AC3E}">
        <p14:creationId xmlns:p14="http://schemas.microsoft.com/office/powerpoint/2010/main" val="2377234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40" y="2080768"/>
            <a:ext cx="6190638" cy="16813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7462" y="1650222"/>
            <a:ext cx="6082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代码类似，但是是把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getbaidumap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，改成这个，剩下一样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281" y="1310386"/>
            <a:ext cx="5000625" cy="4086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28646" y="664055"/>
            <a:ext cx="429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结果如下，好多了，还有小偏移。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但是这个比例尺下看不出来。</a:t>
            </a:r>
          </a:p>
        </p:txBody>
      </p:sp>
    </p:spTree>
    <p:extLst>
      <p:ext uri="{BB962C8B-B14F-4D97-AF65-F5344CB8AC3E}">
        <p14:creationId xmlns:p14="http://schemas.microsoft.com/office/powerpoint/2010/main" val="1895394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1024" y="1952125"/>
            <a:ext cx="473741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当当当，今天的东西结束了，看个大点的图。深圳的洗衣店分布。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有熟悉深圳的好伙伴咩？过来聊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毛钱的。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貌似可以粗看出深圳的多中心特征。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Arial" charset="0"/>
              <a:buChar char="•"/>
            </a:pP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接下来你还可以各种调，大小啊、网格啊、图例内容啊、请自己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或者谷歌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437" y="151027"/>
            <a:ext cx="6598457" cy="584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98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、拿数据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通过百度地图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，获得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2131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5282" y="859418"/>
            <a:ext cx="8598148" cy="243556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谢谢大家！请准备提问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5282" y="3726098"/>
            <a:ext cx="863707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马振凯 上海大学社会学系 硕士研究生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研究方向：经济社会学 计算社会科学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擅长技术：中高级统计模型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ma.zhenkai@foxmail.com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mzk317</a:t>
            </a:r>
          </a:p>
        </p:txBody>
      </p:sp>
    </p:spTree>
    <p:extLst>
      <p:ext uri="{BB962C8B-B14F-4D97-AF65-F5344CB8AC3E}">
        <p14:creationId xmlns:p14="http://schemas.microsoft.com/office/powerpoint/2010/main" val="3792716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92354" y="1338847"/>
            <a:ext cx="851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趁大家准备问题的时间，我为这次个人品牌露出，夹带点私（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guang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）货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gao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8078" y="1954635"/>
            <a:ext cx="1060294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百度地图通过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getBaiduMap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和自身爬取的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poi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有偏离的问题，有能解决的娃记得联系我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财经在做数据侠项目，有数据方面特长和作品的小伙伴请联系盟主，一祥哥（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chengyixiang@dtcj.com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、我最近拿到了海量的中国法院的判例文书，有做犯罪学相关研究的或者文本分析擅长的小伙伴请私聊我一起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论文好不好？（我会写一点正则表达式，但是机器学习的坑还没入）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、最近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财经做项目，缺人，尤其缺前端，能做图表互动网页的最好！请私聊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哥哥（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lingqi@dtcj.com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招聘信息链接：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http://mp.weixin.qq.com/s/k8Ct1xcdwOLJ8yhlGfJX_A</a:t>
            </a: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、可以搞基，但我有女朋友了（女朋友没要求加这条，但是我自觉加了）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81432" y="384505"/>
            <a:ext cx="4504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然而并木有结束！</a:t>
            </a:r>
          </a:p>
        </p:txBody>
      </p:sp>
    </p:spTree>
    <p:extLst>
      <p:ext uri="{BB962C8B-B14F-4D97-AF65-F5344CB8AC3E}">
        <p14:creationId xmlns:p14="http://schemas.microsoft.com/office/powerpoint/2010/main" val="21193157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56971" y="1060754"/>
            <a:ext cx="8278183" cy="232679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真的结束了，请提问。</a:t>
            </a:r>
            <a:b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什么都能提！</a:t>
            </a:r>
            <a:b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我没有节操！</a:t>
            </a:r>
            <a:b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什么都敢答！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5282" y="3726098"/>
            <a:ext cx="863707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马振凯 上海大学社会学系 硕士研究生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研究方向：经济社会学 计算社会科学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擅长技术：中高级统计模型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ma.zhenkai@foxmail.com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mzk317</a:t>
            </a:r>
          </a:p>
        </p:txBody>
      </p:sp>
    </p:spTree>
    <p:extLst>
      <p:ext uri="{BB962C8B-B14F-4D97-AF65-F5344CB8AC3E}">
        <p14:creationId xmlns:p14="http://schemas.microsoft.com/office/powerpoint/2010/main" val="4282320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8014" y="1409351"/>
            <a:ext cx="91523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为了后续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学习建议你收藏这几个网站：</a:t>
            </a:r>
          </a:p>
          <a:p>
            <a:pPr lvl="0"/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https://www.google.com/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，关于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语言的中文资料很少，大部分是英文的，所以学习编程使用谷歌基本是必然的，百度只会出现一大堆竞价排序的培训课程，强烈建议大家学会如何获得国外流量，使用谷歌。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Stackoverflow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http://stackoverflow.com/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，是一个很著名的编程问答社区，基本上遇到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的各种问题都可以在上面找到别人的解答，非常适合初学尝试，经常忘记命令和内容也都能在上面找到。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，世界上最大的开源社区。里面有很多成熟的社区和项目可供参考，而且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本身的文本管理软件也非常优秀，很适合做代码的各种版本的管理和备份。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Quick R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http://www.statmethods.net/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很适合初学者刚上手从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的网站，最基本的操作和作图在上面都有代码。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525859" y="528507"/>
            <a:ext cx="2797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福利时间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1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8004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08013" y="1236393"/>
            <a:ext cx="915238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以上网站全部为英文，任何编程语言好的新的学习资料基本全部为英文，请做好心理准备。</a:t>
            </a:r>
          </a:p>
          <a:p>
            <a:pPr lvl="0"/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出了问题请按照以下步骤尝试解决：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）谷歌错误码，看网上别人有没有遇到类似问题。这步基本能解决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）如果发现没有，记得记录自己的系统版本、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的版本、编码格式等基本信息，用一个随机数据复现自己的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，发到各种论坛（例如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Stackoverflow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）或者直接询问身边比较熟练的人（例如小马、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DT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君和一起学习的小伙伴）上与别人交流解答，这步基本能解决剩下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）如果还是发现没有解决问题，那基本就是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自身或者包本身的问题，可以直接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作者，记住写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email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一样要遵循基本的提问原则，告诉自身的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的版本、系统、编码、代码等基本情况，用一个随机数据复现自己的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，让别人好处理。这步基本能解决剩下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）还剩下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，如果你能遇到的话，说明你已经是大牛了，请自己尝试动手解决，让后上传代码到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或者通知作者，一起共同完善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语言。</a:t>
            </a: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最后：</a:t>
            </a:r>
          </a:p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学习编程是一个不断挖坑和填坑的过程，大家一起加油吧！喵呜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4525859" y="528507"/>
            <a:ext cx="2629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福利时间</a:t>
            </a:r>
            <a:r>
              <a:rPr lang="en-US" altLang="zh-CN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</a:rPr>
              <a:t>2</a:t>
            </a:r>
            <a:endParaRPr lang="zh-CN" alt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2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95282" y="859418"/>
            <a:ext cx="8598148" cy="2435561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最后谢谢大家！</a:t>
            </a:r>
            <a:br>
              <a:rPr lang="en-US" altLang="zh-CN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真的最后结束了呢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5282" y="3726098"/>
            <a:ext cx="8637073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马振凯 上海大学社会学系 硕士研究生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研究方向：经济社会学 计算社会科学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擅长技术：中高级统计模型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GIS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ABM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邮箱：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ma.zhenkai@foxmail.com</a:t>
            </a: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mzk317</a:t>
            </a:r>
          </a:p>
        </p:txBody>
      </p:sp>
    </p:spTree>
    <p:extLst>
      <p:ext uri="{BB962C8B-B14F-4D97-AF65-F5344CB8AC3E}">
        <p14:creationId xmlns:p14="http://schemas.microsoft.com/office/powerpoint/2010/main" val="273230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装好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R-studio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94" y="2011789"/>
            <a:ext cx="4180597" cy="34989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7866" y="5607111"/>
            <a:ext cx="262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https://www.r-project.org/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255027" y="5627096"/>
            <a:ext cx="262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https://www.rstudio.com/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151" y="2062064"/>
            <a:ext cx="6001887" cy="34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69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申请一个百度</a:t>
            </a:r>
            <a:r>
              <a:rPr lang="en-US" altLang="zh-CN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3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ak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612" y="2369976"/>
            <a:ext cx="6912471" cy="439471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962282" y="1927199"/>
            <a:ext cx="4551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http://lbsyun.baidu.com/index.php?title=webapi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286000" y="3060441"/>
            <a:ext cx="1763486" cy="494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31845" y="2875775"/>
            <a:ext cx="152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这个东西哈</a:t>
            </a:r>
          </a:p>
        </p:txBody>
      </p:sp>
    </p:spTree>
    <p:extLst>
      <p:ext uri="{BB962C8B-B14F-4D97-AF65-F5344CB8AC3E}">
        <p14:creationId xmlns:p14="http://schemas.microsoft.com/office/powerpoint/2010/main" val="256776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01245" y="1064486"/>
            <a:ext cx="9603275" cy="1049235"/>
          </a:xfrm>
        </p:spPr>
        <p:txBody>
          <a:bodyPr/>
          <a:lstStyle/>
          <a:p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绿色森林里有树又有花</a:t>
            </a: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没有告密者也没有警察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89" y="2049593"/>
            <a:ext cx="7979829" cy="469541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040072" y="4144160"/>
            <a:ext cx="2105637" cy="9899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1929468" y="3330429"/>
            <a:ext cx="4110604" cy="130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6895" y="2869035"/>
            <a:ext cx="1392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码复制粘贴下来</a:t>
            </a:r>
          </a:p>
        </p:txBody>
      </p:sp>
    </p:spTree>
    <p:extLst>
      <p:ext uri="{BB962C8B-B14F-4D97-AF65-F5344CB8AC3E}">
        <p14:creationId xmlns:p14="http://schemas.microsoft.com/office/powerpoint/2010/main" val="278457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然后终于可以正式开动了</a:t>
            </a:r>
          </a:p>
        </p:txBody>
      </p:sp>
    </p:spTree>
    <p:extLst>
      <p:ext uri="{BB962C8B-B14F-4D97-AF65-F5344CB8AC3E}">
        <p14:creationId xmlns:p14="http://schemas.microsoft.com/office/powerpoint/2010/main" val="389727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044"/>
            <a:ext cx="12192000" cy="5929814"/>
          </a:xfrm>
          <a:prstGeom prst="rect">
            <a:avLst/>
          </a:prstGeom>
        </p:spPr>
      </p:pic>
      <p:sp>
        <p:nvSpPr>
          <p:cNvPr id="4" name="矩形: 圆角 3"/>
          <p:cNvSpPr/>
          <p:nvPr/>
        </p:nvSpPr>
        <p:spPr>
          <a:xfrm>
            <a:off x="1610686" y="2197916"/>
            <a:ext cx="2516697" cy="10905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写代码的地方</a:t>
            </a:r>
          </a:p>
        </p:txBody>
      </p:sp>
      <p:sp>
        <p:nvSpPr>
          <p:cNvPr id="7" name="矩形: 圆角 6"/>
          <p:cNvSpPr/>
          <p:nvPr/>
        </p:nvSpPr>
        <p:spPr>
          <a:xfrm>
            <a:off x="8219870" y="2360645"/>
            <a:ext cx="1819869" cy="7837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弄出的奇怪的东西在这里</a:t>
            </a:r>
          </a:p>
        </p:txBody>
      </p:sp>
      <p:sp>
        <p:nvSpPr>
          <p:cNvPr id="8" name="矩形: 圆角 7"/>
          <p:cNvSpPr/>
          <p:nvPr/>
        </p:nvSpPr>
        <p:spPr>
          <a:xfrm>
            <a:off x="1766409" y="4743062"/>
            <a:ext cx="2360974" cy="7837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打黑，</a:t>
            </a:r>
            <a:r>
              <a:rPr lang="en-US" altLang="zh-CN" dirty="0"/>
              <a:t>ctrl+</a:t>
            </a:r>
            <a:r>
              <a:rPr lang="zh-CN" altLang="en-US" dirty="0"/>
              <a:t>回车</a:t>
            </a:r>
            <a:endParaRPr lang="en-US" altLang="zh-CN" dirty="0"/>
          </a:p>
          <a:p>
            <a:pPr algn="ctr"/>
            <a:r>
              <a:rPr lang="en-US" altLang="zh-CN" dirty="0"/>
              <a:t>run</a:t>
            </a:r>
            <a:r>
              <a:rPr lang="zh-CN" altLang="en-US" dirty="0"/>
              <a:t>的结果在这里</a:t>
            </a:r>
          </a:p>
        </p:txBody>
      </p:sp>
      <p:sp>
        <p:nvSpPr>
          <p:cNvPr id="9" name="矩形: 圆角 8"/>
          <p:cNvSpPr/>
          <p:nvPr/>
        </p:nvSpPr>
        <p:spPr>
          <a:xfrm>
            <a:off x="7871455" y="4436265"/>
            <a:ext cx="2516697" cy="109056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遇到不会的打黑</a:t>
            </a:r>
            <a:r>
              <a:rPr lang="en-US" altLang="zh-CN" dirty="0"/>
              <a:t>F1</a:t>
            </a:r>
            <a:r>
              <a:rPr lang="zh-CN" altLang="en-US" dirty="0"/>
              <a:t>，或者</a:t>
            </a:r>
            <a:r>
              <a:rPr lang="en-US" altLang="zh-CN" dirty="0"/>
              <a:t>help</a:t>
            </a:r>
            <a:r>
              <a:rPr lang="zh-CN" altLang="en-US" dirty="0"/>
              <a:t>搜索</a:t>
            </a:r>
          </a:p>
        </p:txBody>
      </p:sp>
      <p:cxnSp>
        <p:nvCxnSpPr>
          <p:cNvPr id="13" name="直接箭头连接符 12"/>
          <p:cNvCxnSpPr>
            <a:endCxn id="4" idx="3"/>
          </p:cNvCxnSpPr>
          <p:nvPr/>
        </p:nvCxnSpPr>
        <p:spPr>
          <a:xfrm flipH="1">
            <a:off x="4127383" y="2483141"/>
            <a:ext cx="419450" cy="260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4496498" y="2130804"/>
            <a:ext cx="922789" cy="48656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重点</a:t>
            </a:r>
          </a:p>
        </p:txBody>
      </p:sp>
    </p:spTree>
    <p:extLst>
      <p:ext uri="{BB962C8B-B14F-4D97-AF65-F5344CB8AC3E}">
        <p14:creationId xmlns:p14="http://schemas.microsoft.com/office/powerpoint/2010/main" val="1010840936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500</TotalTime>
  <Words>3186</Words>
  <Application>Microsoft Office PowerPoint</Application>
  <PresentationFormat>宽屏</PresentationFormat>
  <Paragraphs>255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3" baseType="lpstr">
      <vt:lpstr>等线</vt:lpstr>
      <vt:lpstr>等线 Light</vt:lpstr>
      <vt:lpstr>微软雅黑</vt:lpstr>
      <vt:lpstr>微软雅黑</vt:lpstr>
      <vt:lpstr>Arial</vt:lpstr>
      <vt:lpstr>Courier New</vt:lpstr>
      <vt:lpstr>Gill Sans MT</vt:lpstr>
      <vt:lpstr>画廊</vt:lpstr>
      <vt:lpstr>用R语言 玩儿转城市地理大数据</vt:lpstr>
      <vt:lpstr>由《24小时便利店早已遍布上海，为啥北京却还是小卖部的天下？》文章想到的</vt:lpstr>
      <vt:lpstr>把大象放入冰箱需要三步</vt:lpstr>
      <vt:lpstr>1、拿数据</vt:lpstr>
      <vt:lpstr>装好R和R-studio</vt:lpstr>
      <vt:lpstr>申请一个百度api的ak码</vt:lpstr>
      <vt:lpstr>绿色森林里有树又有花,没有告密者也没有警察</vt:lpstr>
      <vt:lpstr>然后终于可以正式开动了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但是有个问题</vt:lpstr>
      <vt:lpstr>2、巧妙地拿到需要的数据</vt:lpstr>
      <vt:lpstr>PowerPoint 演示文稿</vt:lpstr>
      <vt:lpstr>PowerPoint 演示文稿</vt:lpstr>
      <vt:lpstr>PowerPoint 演示文稿</vt:lpstr>
      <vt:lpstr>啊 作为一个自学编程的文科生 我是失败了无数次 熬了好几个通宵 自己才想出这个解决方案 有点感觉自己是个小天才，欧耶！</vt:lpstr>
      <vt:lpstr>PowerPoint 演示文稿</vt:lpstr>
      <vt:lpstr>PowerPoint 演示文稿</vt:lpstr>
      <vt:lpstr>PowerPoint 演示文稿</vt:lpstr>
      <vt:lpstr>tipS： 1、神奇的R语言是开源免费的！ 2、神奇的R包们，不但能处理最新统计和大数据，并且作图功能也是一流的！ 3、能做地理分析，甚至是空间统计模型！</vt:lpstr>
      <vt:lpstr>PowerPoint 演示文稿</vt:lpstr>
      <vt:lpstr>3、看看数据啥样</vt:lpstr>
      <vt:lpstr>PowerPoint 演示文稿</vt:lpstr>
      <vt:lpstr>PowerPoint 演示文稿</vt:lpstr>
      <vt:lpstr>PowerPoint 演示文稿</vt:lpstr>
      <vt:lpstr>PowerPoint 演示文稿</vt:lpstr>
      <vt:lpstr>tipS： 1、在我国，地图数据是国家机密！（别笑，真的） 2、地球精确上说是一个不太规则的椭圆体，看到的二维地图，实际上要通过坐标体系和投影这两个过程变成二维的地图。 3、国际通用的坐标体系是wgs84，谷歌地图也用的这个；国测局常用的是GCJ02，又称火星坐标；百度用的是BD09。（记住就好，互相用会有偏移）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谢谢大家！请准备提问</vt:lpstr>
      <vt:lpstr>PowerPoint 演示文稿</vt:lpstr>
      <vt:lpstr>真的结束了，请提问。 什么都能提！ 我没有节操！ 什么都敢答！</vt:lpstr>
      <vt:lpstr>PowerPoint 演示文稿</vt:lpstr>
      <vt:lpstr>PowerPoint 演示文稿</vt:lpstr>
      <vt:lpstr>最后谢谢大家！ 真的最后结束了呢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用R语言没数据也能做地理大数据</dc:title>
  <dc:creator>lol</dc:creator>
  <cp:lastModifiedBy>lol</cp:lastModifiedBy>
  <cp:revision>213</cp:revision>
  <dcterms:created xsi:type="dcterms:W3CDTF">2017-03-28T00:21:32Z</dcterms:created>
  <dcterms:modified xsi:type="dcterms:W3CDTF">2017-03-30T01:44:49Z</dcterms:modified>
</cp:coreProperties>
</file>